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10659502" cy="1935479"/>
          </a:xfrm>
          <a:custGeom>
            <a:pathLst>
              <a:path w="10659502" h="1935479">
                <a:moveTo>
                  <a:pt x="0" y="0"/>
                </a:moveTo>
                <a:lnTo>
                  <a:pt x="10659502" y="0"/>
                </a:lnTo>
                <a:lnTo>
                  <a:pt x="10659502" y="1935479"/>
                </a:lnTo>
                <a:lnTo>
                  <a:pt x="0" y="1935479"/>
                </a:lnTo>
                <a:lnTo>
                  <a:pt x="0" y="0"/>
                </a:ln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FFFFFE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055728" y="1844039"/>
            <a:ext cx="1291792" cy="457200"/>
          </a:xfrm>
          <a:custGeom>
            <a:pathLst>
              <a:path w="1291792" h="457200">
                <a:moveTo>
                  <a:pt x="1291792" y="228600"/>
                </a:moveTo>
                <a:cubicBezTo>
                  <a:pt x="1291792" y="354852"/>
                  <a:pt x="1002615" y="457200"/>
                  <a:pt x="645896" y="457200"/>
                </a:cubicBezTo>
                <a:cubicBezTo>
                  <a:pt x="289177" y="457200"/>
                  <a:pt x="0" y="354852"/>
                  <a:pt x="0" y="228600"/>
                </a:cubicBezTo>
                <a:cubicBezTo>
                  <a:pt x="0" y="102347"/>
                  <a:pt x="289177" y="0"/>
                  <a:pt x="645896" y="0"/>
                </a:cubicBezTo>
                <a:cubicBezTo>
                  <a:pt x="1002615" y="0"/>
                  <a:pt x="1291792" y="102347"/>
                  <a:pt x="1291792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" name=""/>
          <p:cNvSpPr/>
          <p:nvPr/>
        </p:nvSpPr>
        <p:spPr>
          <a:xfrm>
            <a:off x="5293637" y="1964690"/>
            <a:ext cx="815975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composite</a:t>
            </a:r>
          </a:p>
        </p:txBody>
      </p:sp>
      <p:sp>
        <p:nvSpPr>
          <p:cNvPr id="5" name=""/>
          <p:cNvSpPr/>
          <p:nvPr/>
        </p:nvSpPr>
        <p:spPr>
          <a:xfrm>
            <a:off x="548640" y="548639"/>
            <a:ext cx="907969" cy="457200"/>
          </a:xfrm>
          <a:custGeom>
            <a:pathLst>
              <a:path w="907969" h="457200">
                <a:moveTo>
                  <a:pt x="907969" y="228600"/>
                </a:moveTo>
                <a:cubicBezTo>
                  <a:pt x="907969" y="354852"/>
                  <a:pt x="704713" y="457200"/>
                  <a:pt x="453984" y="457200"/>
                </a:cubicBezTo>
                <a:cubicBezTo>
                  <a:pt x="203255" y="457200"/>
                  <a:pt x="0" y="354852"/>
                  <a:pt x="0" y="228600"/>
                </a:cubicBezTo>
                <a:cubicBezTo>
                  <a:pt x="0" y="102347"/>
                  <a:pt x="203255" y="0"/>
                  <a:pt x="453984" y="0"/>
                </a:cubicBezTo>
                <a:cubicBezTo>
                  <a:pt x="704713" y="0"/>
                  <a:pt x="907969" y="102347"/>
                  <a:pt x="907969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6" name=""/>
          <p:cNvSpPr/>
          <p:nvPr/>
        </p:nvSpPr>
        <p:spPr>
          <a:xfrm>
            <a:off x="742274" y="669289"/>
            <a:ext cx="52070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A_iron</a:t>
            </a:r>
          </a:p>
        </p:txBody>
      </p:sp>
      <p:sp>
        <p:nvSpPr>
          <p:cNvPr id="7" name=""/>
          <p:cNvSpPr/>
          <p:nvPr/>
        </p:nvSpPr>
        <p:spPr>
          <a:xfrm>
            <a:off x="1678940" y="548639"/>
            <a:ext cx="907969" cy="457200"/>
          </a:xfrm>
          <a:custGeom>
            <a:pathLst>
              <a:path w="907969" h="457200">
                <a:moveTo>
                  <a:pt x="907969" y="228600"/>
                </a:moveTo>
                <a:cubicBezTo>
                  <a:pt x="907969" y="354852"/>
                  <a:pt x="704713" y="457200"/>
                  <a:pt x="453984" y="457200"/>
                </a:cubicBezTo>
                <a:cubicBezTo>
                  <a:pt x="203255" y="457200"/>
                  <a:pt x="0" y="354852"/>
                  <a:pt x="0" y="228600"/>
                </a:cubicBezTo>
                <a:cubicBezTo>
                  <a:pt x="0" y="102347"/>
                  <a:pt x="203255" y="0"/>
                  <a:pt x="453984" y="0"/>
                </a:cubicBezTo>
                <a:cubicBezTo>
                  <a:pt x="704713" y="0"/>
                  <a:pt x="907969" y="102347"/>
                  <a:pt x="907969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8" name=""/>
          <p:cNvSpPr/>
          <p:nvPr/>
        </p:nvSpPr>
        <p:spPr>
          <a:xfrm>
            <a:off x="1872574" y="669289"/>
            <a:ext cx="52070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B_iron</a:t>
            </a:r>
          </a:p>
        </p:txBody>
      </p:sp>
      <p:sp>
        <p:nvSpPr>
          <p:cNvPr id="9" name=""/>
          <p:cNvSpPr/>
          <p:nvPr/>
        </p:nvSpPr>
        <p:spPr>
          <a:xfrm>
            <a:off x="2815749" y="548639"/>
            <a:ext cx="920350" cy="457200"/>
          </a:xfrm>
          <a:custGeom>
            <a:pathLst>
              <a:path w="920350" h="457200">
                <a:moveTo>
                  <a:pt x="920350" y="228600"/>
                </a:moveTo>
                <a:cubicBezTo>
                  <a:pt x="920350" y="354852"/>
                  <a:pt x="714323" y="457200"/>
                  <a:pt x="460175" y="457200"/>
                </a:cubicBezTo>
                <a:cubicBezTo>
                  <a:pt x="206027" y="457200"/>
                  <a:pt x="0" y="354852"/>
                  <a:pt x="0" y="228600"/>
                </a:cubicBezTo>
                <a:cubicBezTo>
                  <a:pt x="0" y="102347"/>
                  <a:pt x="206027" y="0"/>
                  <a:pt x="460175" y="0"/>
                </a:cubicBezTo>
                <a:cubicBezTo>
                  <a:pt x="714323" y="0"/>
                  <a:pt x="920350" y="102347"/>
                  <a:pt x="920350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0" name=""/>
          <p:cNvSpPr/>
          <p:nvPr/>
        </p:nvSpPr>
        <p:spPr>
          <a:xfrm>
            <a:off x="3010812" y="669289"/>
            <a:ext cx="530225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C_iron</a:t>
            </a:r>
          </a:p>
        </p:txBody>
      </p:sp>
      <p:sp>
        <p:nvSpPr>
          <p:cNvPr id="11" name=""/>
          <p:cNvSpPr/>
          <p:nvPr/>
        </p:nvSpPr>
        <p:spPr>
          <a:xfrm>
            <a:off x="3966214" y="548639"/>
            <a:ext cx="1007020" cy="457200"/>
          </a:xfrm>
          <a:custGeom>
            <a:pathLst>
              <a:path w="1007020" h="457200">
                <a:moveTo>
                  <a:pt x="1007020" y="228600"/>
                </a:moveTo>
                <a:cubicBezTo>
                  <a:pt x="1007020" y="354852"/>
                  <a:pt x="781591" y="457200"/>
                  <a:pt x="503510" y="457200"/>
                </a:cubicBezTo>
                <a:cubicBezTo>
                  <a:pt x="225429" y="457200"/>
                  <a:pt x="0" y="354852"/>
                  <a:pt x="0" y="228600"/>
                </a:cubicBezTo>
                <a:cubicBezTo>
                  <a:pt x="0" y="102347"/>
                  <a:pt x="225429" y="0"/>
                  <a:pt x="503510" y="0"/>
                </a:cubicBezTo>
                <a:cubicBezTo>
                  <a:pt x="781591" y="0"/>
                  <a:pt x="1007020" y="102347"/>
                  <a:pt x="1007020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2" name=""/>
          <p:cNvSpPr/>
          <p:nvPr/>
        </p:nvSpPr>
        <p:spPr>
          <a:xfrm>
            <a:off x="4171274" y="669289"/>
            <a:ext cx="59690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A_steel</a:t>
            </a:r>
          </a:p>
        </p:txBody>
      </p:sp>
      <p:sp>
        <p:nvSpPr>
          <p:cNvPr id="13" name=""/>
          <p:cNvSpPr/>
          <p:nvPr/>
        </p:nvSpPr>
        <p:spPr>
          <a:xfrm>
            <a:off x="5198114" y="548639"/>
            <a:ext cx="1007020" cy="457200"/>
          </a:xfrm>
          <a:custGeom>
            <a:pathLst>
              <a:path w="1007020" h="457200">
                <a:moveTo>
                  <a:pt x="1007020" y="228600"/>
                </a:moveTo>
                <a:cubicBezTo>
                  <a:pt x="1007020" y="354852"/>
                  <a:pt x="781591" y="457200"/>
                  <a:pt x="503510" y="457200"/>
                </a:cubicBezTo>
                <a:cubicBezTo>
                  <a:pt x="225429" y="457200"/>
                  <a:pt x="0" y="354852"/>
                  <a:pt x="0" y="228600"/>
                </a:cubicBezTo>
                <a:cubicBezTo>
                  <a:pt x="0" y="102347"/>
                  <a:pt x="225429" y="0"/>
                  <a:pt x="503510" y="0"/>
                </a:cubicBezTo>
                <a:cubicBezTo>
                  <a:pt x="781591" y="0"/>
                  <a:pt x="1007020" y="102347"/>
                  <a:pt x="1007020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4" name=""/>
          <p:cNvSpPr/>
          <p:nvPr/>
        </p:nvSpPr>
        <p:spPr>
          <a:xfrm>
            <a:off x="5403174" y="669289"/>
            <a:ext cx="59690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B_steel</a:t>
            </a:r>
          </a:p>
        </p:txBody>
      </p:sp>
      <p:sp>
        <p:nvSpPr>
          <p:cNvPr id="15" name=""/>
          <p:cNvSpPr/>
          <p:nvPr/>
        </p:nvSpPr>
        <p:spPr>
          <a:xfrm>
            <a:off x="6436523" y="548639"/>
            <a:ext cx="1019402" cy="457200"/>
          </a:xfrm>
          <a:custGeom>
            <a:pathLst>
              <a:path w="1019402" h="457200">
                <a:moveTo>
                  <a:pt x="1019402" y="228600"/>
                </a:moveTo>
                <a:cubicBezTo>
                  <a:pt x="1019402" y="354852"/>
                  <a:pt x="791201" y="457200"/>
                  <a:pt x="509701" y="457200"/>
                </a:cubicBezTo>
                <a:cubicBezTo>
                  <a:pt x="228200" y="457200"/>
                  <a:pt x="0" y="354852"/>
                  <a:pt x="0" y="228600"/>
                </a:cubicBezTo>
                <a:cubicBezTo>
                  <a:pt x="0" y="102347"/>
                  <a:pt x="228200" y="0"/>
                  <a:pt x="509701" y="0"/>
                </a:cubicBezTo>
                <a:cubicBezTo>
                  <a:pt x="791201" y="0"/>
                  <a:pt x="1019402" y="102347"/>
                  <a:pt x="1019402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6" name=""/>
          <p:cNvSpPr/>
          <p:nvPr/>
        </p:nvSpPr>
        <p:spPr>
          <a:xfrm>
            <a:off x="6643012" y="669289"/>
            <a:ext cx="606425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C_steel</a:t>
            </a:r>
          </a:p>
        </p:txBody>
      </p:sp>
      <p:sp>
        <p:nvSpPr>
          <p:cNvPr id="17" name=""/>
          <p:cNvSpPr/>
          <p:nvPr/>
        </p:nvSpPr>
        <p:spPr>
          <a:xfrm>
            <a:off x="7686677" y="548639"/>
            <a:ext cx="957495" cy="457200"/>
          </a:xfrm>
          <a:custGeom>
            <a:pathLst>
              <a:path w="957495" h="457200">
                <a:moveTo>
                  <a:pt x="957495" y="228600"/>
                </a:moveTo>
                <a:cubicBezTo>
                  <a:pt x="957495" y="354852"/>
                  <a:pt x="743152" y="457200"/>
                  <a:pt x="478747" y="457200"/>
                </a:cubicBezTo>
                <a:cubicBezTo>
                  <a:pt x="214342" y="457200"/>
                  <a:pt x="0" y="354852"/>
                  <a:pt x="0" y="228600"/>
                </a:cubicBezTo>
                <a:cubicBezTo>
                  <a:pt x="0" y="102347"/>
                  <a:pt x="214342" y="0"/>
                  <a:pt x="478747" y="0"/>
                </a:cubicBezTo>
                <a:cubicBezTo>
                  <a:pt x="743152" y="0"/>
                  <a:pt x="957495" y="102347"/>
                  <a:pt x="957495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8" name=""/>
          <p:cNvSpPr/>
          <p:nvPr/>
        </p:nvSpPr>
        <p:spPr>
          <a:xfrm>
            <a:off x="7886024" y="669289"/>
            <a:ext cx="55880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A_gold</a:t>
            </a:r>
          </a:p>
        </p:txBody>
      </p:sp>
      <p:sp>
        <p:nvSpPr>
          <p:cNvPr id="19" name=""/>
          <p:cNvSpPr/>
          <p:nvPr/>
        </p:nvSpPr>
        <p:spPr>
          <a:xfrm>
            <a:off x="8867777" y="548639"/>
            <a:ext cx="957495" cy="457200"/>
          </a:xfrm>
          <a:custGeom>
            <a:pathLst>
              <a:path w="957495" h="457200">
                <a:moveTo>
                  <a:pt x="957495" y="228600"/>
                </a:moveTo>
                <a:cubicBezTo>
                  <a:pt x="957495" y="354852"/>
                  <a:pt x="743152" y="457200"/>
                  <a:pt x="478747" y="457200"/>
                </a:cubicBezTo>
                <a:cubicBezTo>
                  <a:pt x="214342" y="457200"/>
                  <a:pt x="0" y="354852"/>
                  <a:pt x="0" y="228600"/>
                </a:cubicBezTo>
                <a:cubicBezTo>
                  <a:pt x="0" y="102347"/>
                  <a:pt x="214342" y="0"/>
                  <a:pt x="478747" y="0"/>
                </a:cubicBezTo>
                <a:cubicBezTo>
                  <a:pt x="743152" y="0"/>
                  <a:pt x="957495" y="102347"/>
                  <a:pt x="957495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0" name=""/>
          <p:cNvSpPr/>
          <p:nvPr/>
        </p:nvSpPr>
        <p:spPr>
          <a:xfrm>
            <a:off x="9067124" y="669289"/>
            <a:ext cx="55880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B_gold</a:t>
            </a:r>
          </a:p>
        </p:txBody>
      </p:sp>
      <p:sp>
        <p:nvSpPr>
          <p:cNvPr id="21" name=""/>
          <p:cNvSpPr/>
          <p:nvPr/>
        </p:nvSpPr>
        <p:spPr>
          <a:xfrm>
            <a:off x="10055386" y="548639"/>
            <a:ext cx="969876" cy="457200"/>
          </a:xfrm>
          <a:custGeom>
            <a:pathLst>
              <a:path w="969876" h="457200">
                <a:moveTo>
                  <a:pt x="969876" y="228600"/>
                </a:moveTo>
                <a:cubicBezTo>
                  <a:pt x="969876" y="354852"/>
                  <a:pt x="752762" y="457200"/>
                  <a:pt x="484938" y="457200"/>
                </a:cubicBezTo>
                <a:cubicBezTo>
                  <a:pt x="217114" y="457200"/>
                  <a:pt x="0" y="354852"/>
                  <a:pt x="0" y="228600"/>
                </a:cubicBezTo>
                <a:cubicBezTo>
                  <a:pt x="0" y="102347"/>
                  <a:pt x="217114" y="0"/>
                  <a:pt x="484938" y="0"/>
                </a:cubicBezTo>
                <a:cubicBezTo>
                  <a:pt x="752762" y="0"/>
                  <a:pt x="969876" y="102347"/>
                  <a:pt x="969876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2" name=""/>
          <p:cNvSpPr/>
          <p:nvPr/>
        </p:nvSpPr>
        <p:spPr>
          <a:xfrm>
            <a:off x="10256162" y="669289"/>
            <a:ext cx="568325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C_gold</a:t>
            </a:r>
          </a:p>
        </p:txBody>
      </p:sp>
      <p:sp>
        <p:nvSpPr>
          <p:cNvPr id="23" name=""/>
          <p:cNvSpPr/>
          <p:nvPr/>
        </p:nvSpPr>
        <p:spPr>
          <a:xfrm>
            <a:off x="1224923" y="982717"/>
            <a:ext cx="3684275" cy="1075894"/>
          </a:xfrm>
          <a:custGeom>
            <a:pathLst>
              <a:path w="3684275" h="1075894">
                <a:moveTo>
                  <a:pt x="0" y="0"/>
                </a:moveTo>
                <a:cubicBezTo>
                  <a:pt x="237528" y="194329"/>
                  <a:pt x="633515" y="485904"/>
                  <a:pt x="1028651" y="632722"/>
                </a:cubicBezTo>
                <a:cubicBezTo>
                  <a:pt x="1899372" y="956250"/>
                  <a:pt x="2969314" y="1051433"/>
                  <a:pt x="3684275" y="1075894"/>
                </a:cubicBez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4" name=""/>
          <p:cNvSpPr/>
          <p:nvPr/>
        </p:nvSpPr>
        <p:spPr>
          <a:xfrm>
            <a:off x="4904291" y="2014074"/>
            <a:ext cx="128226" cy="88863"/>
          </a:xfrm>
          <a:custGeom>
            <a:pathLst>
              <a:path w="128226" h="88863">
                <a:moveTo>
                  <a:pt x="2557" y="0"/>
                </a:moveTo>
                <a:lnTo>
                  <a:pt x="128226" y="48084"/>
                </a:lnTo>
                <a:lnTo>
                  <a:pt x="0" y="88863"/>
                </a:lnTo>
                <a:lnTo>
                  <a:pt x="2557" y="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25" name=""/>
          <p:cNvSpPr/>
          <p:nvPr/>
        </p:nvSpPr>
        <p:spPr>
          <a:xfrm>
            <a:off x="2335007" y="1272539"/>
            <a:ext cx="262585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1st</a:t>
            </a:r>
          </a:p>
        </p:txBody>
      </p:sp>
      <p:sp>
        <p:nvSpPr>
          <p:cNvPr id="26" name=""/>
          <p:cNvSpPr/>
          <p:nvPr/>
        </p:nvSpPr>
        <p:spPr>
          <a:xfrm>
            <a:off x="2246196" y="1463039"/>
            <a:ext cx="440207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(iron)</a:t>
            </a:r>
          </a:p>
        </p:txBody>
      </p:sp>
      <p:sp>
        <p:nvSpPr>
          <p:cNvPr id="27" name=""/>
          <p:cNvSpPr/>
          <p:nvPr/>
        </p:nvSpPr>
        <p:spPr>
          <a:xfrm>
            <a:off x="2358866" y="981553"/>
            <a:ext cx="2580026" cy="1010605"/>
          </a:xfrm>
          <a:custGeom>
            <a:pathLst>
              <a:path w="2580026" h="1010605">
                <a:moveTo>
                  <a:pt x="0" y="0"/>
                </a:moveTo>
                <a:cubicBezTo>
                  <a:pt x="236800" y="190511"/>
                  <a:pt x="627295" y="476418"/>
                  <a:pt x="1012308" y="633886"/>
                </a:cubicBezTo>
                <a:cubicBezTo>
                  <a:pt x="1513271" y="838778"/>
                  <a:pt x="2113973" y="950444"/>
                  <a:pt x="2580026" y="1010605"/>
                </a:cubicBez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8" name=""/>
          <p:cNvSpPr/>
          <p:nvPr/>
        </p:nvSpPr>
        <p:spPr>
          <a:xfrm>
            <a:off x="4928422" y="1947412"/>
            <a:ext cx="131443" cy="88247"/>
          </a:xfrm>
          <a:custGeom>
            <a:pathLst>
              <a:path w="131443" h="88247">
                <a:moveTo>
                  <a:pt x="10752" y="0"/>
                </a:moveTo>
                <a:lnTo>
                  <a:pt x="131443" y="59483"/>
                </a:lnTo>
                <a:lnTo>
                  <a:pt x="0" y="88247"/>
                </a:lnTo>
                <a:lnTo>
                  <a:pt x="10752" y="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29" name=""/>
          <p:cNvSpPr/>
          <p:nvPr/>
        </p:nvSpPr>
        <p:spPr>
          <a:xfrm>
            <a:off x="3422914" y="1272539"/>
            <a:ext cx="321970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2nd</a:t>
            </a:r>
          </a:p>
        </p:txBody>
      </p:sp>
      <p:sp>
        <p:nvSpPr>
          <p:cNvPr id="30" name=""/>
          <p:cNvSpPr/>
          <p:nvPr/>
        </p:nvSpPr>
        <p:spPr>
          <a:xfrm>
            <a:off x="3363796" y="1463039"/>
            <a:ext cx="440207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(iron)</a:t>
            </a:r>
          </a:p>
        </p:txBody>
      </p:sp>
      <p:sp>
        <p:nvSpPr>
          <p:cNvPr id="31" name=""/>
          <p:cNvSpPr/>
          <p:nvPr/>
        </p:nvSpPr>
        <p:spPr>
          <a:xfrm>
            <a:off x="3491907" y="982779"/>
            <a:ext cx="1562088" cy="902559"/>
          </a:xfrm>
          <a:custGeom>
            <a:pathLst>
              <a:path w="1562088" h="902559">
                <a:moveTo>
                  <a:pt x="0" y="0"/>
                </a:moveTo>
                <a:cubicBezTo>
                  <a:pt x="214433" y="183314"/>
                  <a:pt x="558893" y="456468"/>
                  <a:pt x="895267" y="632660"/>
                </a:cubicBezTo>
                <a:cubicBezTo>
                  <a:pt x="1103578" y="741773"/>
                  <a:pt x="1344149" y="832304"/>
                  <a:pt x="1562088" y="902559"/>
                </a:cubicBez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2" name=""/>
          <p:cNvSpPr/>
          <p:nvPr/>
        </p:nvSpPr>
        <p:spPr>
          <a:xfrm>
            <a:off x="5040551" y="1842797"/>
            <a:ext cx="134467" cy="84909"/>
          </a:xfrm>
          <a:custGeom>
            <a:pathLst>
              <a:path w="134467" h="84909">
                <a:moveTo>
                  <a:pt x="26336" y="0"/>
                </a:moveTo>
                <a:lnTo>
                  <a:pt x="134467" y="80078"/>
                </a:lnTo>
                <a:lnTo>
                  <a:pt x="0" y="84909"/>
                </a:lnTo>
                <a:lnTo>
                  <a:pt x="26336" y="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3" name=""/>
          <p:cNvSpPr/>
          <p:nvPr/>
        </p:nvSpPr>
        <p:spPr>
          <a:xfrm>
            <a:off x="4458739" y="1272539"/>
            <a:ext cx="282321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3rd</a:t>
            </a:r>
          </a:p>
        </p:txBody>
      </p:sp>
      <p:sp>
        <p:nvSpPr>
          <p:cNvPr id="34" name=""/>
          <p:cNvSpPr/>
          <p:nvPr/>
        </p:nvSpPr>
        <p:spPr>
          <a:xfrm>
            <a:off x="4379796" y="1463039"/>
            <a:ext cx="440207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(iron)</a:t>
            </a:r>
          </a:p>
        </p:txBody>
      </p:sp>
      <p:sp>
        <p:nvSpPr>
          <p:cNvPr id="35" name=""/>
          <p:cNvSpPr/>
          <p:nvPr/>
        </p:nvSpPr>
        <p:spPr>
          <a:xfrm>
            <a:off x="4631823" y="998284"/>
            <a:ext cx="708233" cy="770284"/>
          </a:xfrm>
          <a:custGeom>
            <a:pathLst>
              <a:path w="708233" h="770284">
                <a:moveTo>
                  <a:pt x="0" y="0"/>
                </a:moveTo>
                <a:cubicBezTo>
                  <a:pt x="137496" y="172039"/>
                  <a:pt x="343597" y="419210"/>
                  <a:pt x="542751" y="617155"/>
                </a:cubicBezTo>
                <a:cubicBezTo>
                  <a:pt x="594485" y="668575"/>
                  <a:pt x="651454" y="720702"/>
                  <a:pt x="708233" y="770284"/>
                </a:cubicBezTo>
              </a:path>
            </a:pathLst>
          </a:custGeom>
          <a:noFill/>
          <a:ln w="12700">
            <a:prstDash val="solid"/>
          </a:ln>
        </p:spPr>
        <p:style>
          <a:lnRef idx="1">
            <a:srgbClr val="0000FF"/>
          </a:lnRef>
          <a:fillRef idx="0"/>
          <a:effectRef idx="0"/>
          <a:fontRef idx="none"/>
        </p:style>
      </p:sp>
      <p:sp>
        <p:nvSpPr>
          <p:cNvPr id="36" name=""/>
          <p:cNvSpPr/>
          <p:nvPr/>
        </p:nvSpPr>
        <p:spPr>
          <a:xfrm>
            <a:off x="5307372" y="1731378"/>
            <a:ext cx="125565" cy="116105"/>
          </a:xfrm>
          <a:custGeom>
            <a:pathLst>
              <a:path w="125565" h="116105">
                <a:moveTo>
                  <a:pt x="57561" y="0"/>
                </a:moveTo>
                <a:lnTo>
                  <a:pt x="125565" y="116105"/>
                </a:lnTo>
                <a:lnTo>
                  <a:pt x="0" y="67748"/>
                </a:lnTo>
                <a:lnTo>
                  <a:pt x="57561" y="0"/>
                </a:lnTo>
                <a:close/>
              </a:path>
            </a:pathLst>
          </a:custGeom>
          <a:solidFill>
            <a:srgbClr val="0000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7" name=""/>
          <p:cNvSpPr/>
          <p:nvPr/>
        </p:nvSpPr>
        <p:spPr>
          <a:xfrm>
            <a:off x="5294107" y="1272539"/>
            <a:ext cx="262585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solidFill>
                  <a:srgbClr val="0000FF"/>
                </a:solidFill>
                <a:latin typeface="Nimbus Sans"/>
              </a:rPr>
              <a:t>1st</a:t>
            </a:r>
          </a:p>
        </p:txBody>
      </p:sp>
      <p:sp>
        <p:nvSpPr>
          <p:cNvPr id="38" name=""/>
          <p:cNvSpPr/>
          <p:nvPr/>
        </p:nvSpPr>
        <p:spPr>
          <a:xfrm>
            <a:off x="5165735" y="1463039"/>
            <a:ext cx="519328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solidFill>
                  <a:srgbClr val="0000FF"/>
                </a:solidFill>
                <a:latin typeface="Nimbus Sans"/>
              </a:rPr>
              <a:t>(steel)</a:t>
            </a:r>
          </a:p>
        </p:txBody>
      </p:sp>
      <p:cxnSp>
        <p:nvCxnSpPr>
          <p:cNvPr id="39" name=""/>
          <p:cNvCxnSpPr/>
          <p:nvPr/>
        </p:nvCxnSpPr>
        <p:spPr>
          <a:xfrm>
            <a:off x="5701624" y="1011157"/>
            <a:ext cx="0" cy="684069"/>
          </a:xfrm>
          <a:prstGeom prst="line"/>
          <a:ln w="12700">
            <a:prstDash val="solid"/>
          </a:ln>
        </p:spPr>
        <p:style>
          <a:lnRef idx="1">
            <a:srgbClr val="0000FF"/>
          </a:lnRef>
          <a:fillRef idx="0"/>
          <a:effectRef idx="0"/>
          <a:fontRef idx="none"/>
        </p:style>
      </p:cxnSp>
      <p:sp>
        <p:nvSpPr>
          <p:cNvPr id="40" name=""/>
          <p:cNvSpPr/>
          <p:nvPr/>
        </p:nvSpPr>
        <p:spPr>
          <a:xfrm>
            <a:off x="5657175" y="1695035"/>
            <a:ext cx="88900" cy="127000"/>
          </a:xfrm>
          <a:custGeom>
            <a:pathLst>
              <a:path w="88900" h="127000">
                <a:moveTo>
                  <a:pt x="88900" y="0"/>
                </a:moveTo>
                <a:lnTo>
                  <a:pt x="44448" y="127000"/>
                </a:lnTo>
                <a:lnTo>
                  <a:pt x="0" y="0"/>
                </a:lnTo>
                <a:lnTo>
                  <a:pt x="88900" y="0"/>
                </a:lnTo>
                <a:close/>
              </a:path>
            </a:pathLst>
          </a:custGeom>
          <a:solidFill>
            <a:srgbClr val="0000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41" name=""/>
          <p:cNvSpPr/>
          <p:nvPr/>
        </p:nvSpPr>
        <p:spPr>
          <a:xfrm>
            <a:off x="5791464" y="1272539"/>
            <a:ext cx="321970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solidFill>
                  <a:srgbClr val="0000FF"/>
                </a:solidFill>
                <a:latin typeface="Nimbus Sans"/>
              </a:rPr>
              <a:t>2nd</a:t>
            </a:r>
          </a:p>
        </p:txBody>
      </p:sp>
      <p:sp>
        <p:nvSpPr>
          <p:cNvPr id="42" name=""/>
          <p:cNvSpPr/>
          <p:nvPr/>
        </p:nvSpPr>
        <p:spPr>
          <a:xfrm>
            <a:off x="5692785" y="1463039"/>
            <a:ext cx="519328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solidFill>
                  <a:srgbClr val="0000FF"/>
                </a:solidFill>
                <a:latin typeface="Nimbus Sans"/>
              </a:rPr>
              <a:t>(steel)</a:t>
            </a:r>
          </a:p>
        </p:txBody>
      </p:sp>
      <p:sp>
        <p:nvSpPr>
          <p:cNvPr id="43" name=""/>
          <p:cNvSpPr/>
          <p:nvPr/>
        </p:nvSpPr>
        <p:spPr>
          <a:xfrm>
            <a:off x="6067534" y="998431"/>
            <a:ext cx="715125" cy="770299"/>
          </a:xfrm>
          <a:custGeom>
            <a:pathLst>
              <a:path w="715125" h="770299">
                <a:moveTo>
                  <a:pt x="715125" y="0"/>
                </a:moveTo>
                <a:cubicBezTo>
                  <a:pt x="576386" y="172126"/>
                  <a:pt x="368426" y="419344"/>
                  <a:pt x="167490" y="617008"/>
                </a:cubicBezTo>
                <a:cubicBezTo>
                  <a:pt x="115124" y="668521"/>
                  <a:pt x="57465" y="720696"/>
                  <a:pt x="0" y="770299"/>
                </a:cubicBezTo>
              </a:path>
            </a:pathLst>
          </a:custGeom>
          <a:noFill/>
          <a:ln w="12700">
            <a:prstDash val="solid"/>
          </a:ln>
        </p:spPr>
        <p:style>
          <a:lnRef idx="1">
            <a:srgbClr val="0000FF"/>
          </a:lnRef>
          <a:fillRef idx="0"/>
          <a:effectRef idx="0"/>
          <a:fontRef idx="none"/>
        </p:style>
      </p:sp>
      <p:sp>
        <p:nvSpPr>
          <p:cNvPr id="44" name=""/>
          <p:cNvSpPr/>
          <p:nvPr/>
        </p:nvSpPr>
        <p:spPr>
          <a:xfrm>
            <a:off x="5973429" y="1732035"/>
            <a:ext cx="125846" cy="115704"/>
          </a:xfrm>
          <a:custGeom>
            <a:pathLst>
              <a:path w="125846" h="115704">
                <a:moveTo>
                  <a:pt x="125846" y="68085"/>
                </a:moveTo>
                <a:lnTo>
                  <a:pt x="0" y="115704"/>
                </a:lnTo>
                <a:lnTo>
                  <a:pt x="68683" y="0"/>
                </a:lnTo>
                <a:lnTo>
                  <a:pt x="125846" y="68085"/>
                </a:lnTo>
                <a:close/>
              </a:path>
            </a:pathLst>
          </a:custGeom>
          <a:solidFill>
            <a:srgbClr val="0000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45" name=""/>
          <p:cNvSpPr/>
          <p:nvPr/>
        </p:nvSpPr>
        <p:spPr>
          <a:xfrm>
            <a:off x="6688817" y="1272539"/>
            <a:ext cx="282321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solidFill>
                  <a:srgbClr val="0000FF"/>
                </a:solidFill>
                <a:latin typeface="Nimbus Sans"/>
              </a:rPr>
              <a:t>3rd</a:t>
            </a:r>
          </a:p>
        </p:txBody>
      </p:sp>
      <p:sp>
        <p:nvSpPr>
          <p:cNvPr id="46" name=""/>
          <p:cNvSpPr/>
          <p:nvPr/>
        </p:nvSpPr>
        <p:spPr>
          <a:xfrm>
            <a:off x="6570314" y="1463039"/>
            <a:ext cx="519328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solidFill>
                  <a:srgbClr val="0000FF"/>
                </a:solidFill>
                <a:latin typeface="Nimbus Sans"/>
              </a:rPr>
              <a:t>(steel)</a:t>
            </a:r>
          </a:p>
        </p:txBody>
      </p:sp>
      <p:sp>
        <p:nvSpPr>
          <p:cNvPr id="47" name=""/>
          <p:cNvSpPr/>
          <p:nvPr/>
        </p:nvSpPr>
        <p:spPr>
          <a:xfrm>
            <a:off x="6375925" y="988500"/>
            <a:ext cx="1583353" cy="912214"/>
          </a:xfrm>
          <a:custGeom>
            <a:pathLst>
              <a:path w="1583353" h="912214">
                <a:moveTo>
                  <a:pt x="1583353" y="0"/>
                </a:moveTo>
                <a:cubicBezTo>
                  <a:pt x="1381576" y="184890"/>
                  <a:pt x="1058263" y="456832"/>
                  <a:pt x="735398" y="626939"/>
                </a:cubicBezTo>
                <a:cubicBezTo>
                  <a:pt x="506706" y="747430"/>
                  <a:pt x="239727" y="841919"/>
                  <a:pt x="0" y="912214"/>
                </a:cubicBezTo>
              </a:path>
            </a:pathLst>
          </a:custGeom>
          <a:noFill/>
          <a:ln w="12700">
            <a:prstDash val="solid"/>
          </a:ln>
        </p:spPr>
        <p:style>
          <a:lnRef idx="1">
            <a:srgbClr val="FFFF00"/>
          </a:lnRef>
          <a:fillRef idx="0"/>
          <a:effectRef idx="0"/>
          <a:fontRef idx="none"/>
        </p:style>
      </p:sp>
      <p:sp>
        <p:nvSpPr>
          <p:cNvPr id="48" name=""/>
          <p:cNvSpPr/>
          <p:nvPr/>
        </p:nvSpPr>
        <p:spPr>
          <a:xfrm>
            <a:off x="6256928" y="1856999"/>
            <a:ext cx="134287" cy="85590"/>
          </a:xfrm>
          <a:custGeom>
            <a:pathLst>
              <a:path w="134287" h="85590">
                <a:moveTo>
                  <a:pt x="134287" y="85590"/>
                </a:moveTo>
                <a:lnTo>
                  <a:pt x="0" y="77126"/>
                </a:lnTo>
                <a:lnTo>
                  <a:pt x="110256" y="0"/>
                </a:lnTo>
                <a:lnTo>
                  <a:pt x="134287" y="85590"/>
                </a:lnTo>
                <a:close/>
              </a:path>
            </a:pathLst>
          </a:custGeom>
          <a:solidFill>
            <a:srgbClr val="FFFF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49" name=""/>
          <p:cNvSpPr/>
          <p:nvPr/>
        </p:nvSpPr>
        <p:spPr>
          <a:xfrm>
            <a:off x="7760930" y="1272539"/>
            <a:ext cx="262585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solidFill>
                  <a:srgbClr val="FFFF00"/>
                </a:solidFill>
                <a:latin typeface="Nimbus Sans"/>
              </a:rPr>
              <a:t>1st</a:t>
            </a:r>
          </a:p>
        </p:txBody>
      </p:sp>
      <p:sp>
        <p:nvSpPr>
          <p:cNvPr id="50" name=""/>
          <p:cNvSpPr/>
          <p:nvPr/>
        </p:nvSpPr>
        <p:spPr>
          <a:xfrm>
            <a:off x="7652294" y="1463039"/>
            <a:ext cx="479856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solidFill>
                  <a:srgbClr val="FFFF00"/>
                </a:solidFill>
                <a:latin typeface="Nimbus Sans"/>
              </a:rPr>
              <a:t>(gold)</a:t>
            </a:r>
          </a:p>
        </p:txBody>
      </p:sp>
      <p:sp>
        <p:nvSpPr>
          <p:cNvPr id="51" name=""/>
          <p:cNvSpPr/>
          <p:nvPr/>
        </p:nvSpPr>
        <p:spPr>
          <a:xfrm>
            <a:off x="6476640" y="986122"/>
            <a:ext cx="2649331" cy="1018050"/>
          </a:xfrm>
          <a:custGeom>
            <a:pathLst>
              <a:path w="2649331" h="1018050">
                <a:moveTo>
                  <a:pt x="2649331" y="0"/>
                </a:moveTo>
                <a:cubicBezTo>
                  <a:pt x="2421831" y="191282"/>
                  <a:pt x="2048643" y="475218"/>
                  <a:pt x="1676083" y="629317"/>
                </a:cubicBezTo>
                <a:cubicBezTo>
                  <a:pt x="1140723" y="850754"/>
                  <a:pt x="494483" y="962157"/>
                  <a:pt x="0" y="1018050"/>
                </a:cubicBezTo>
              </a:path>
            </a:pathLst>
          </a:custGeom>
          <a:noFill/>
          <a:ln w="12700">
            <a:prstDash val="solid"/>
          </a:ln>
        </p:spPr>
        <p:style>
          <a:lnRef idx="1">
            <a:srgbClr val="FFFF00"/>
          </a:lnRef>
          <a:fillRef idx="0"/>
          <a:effectRef idx="0"/>
          <a:fontRef idx="none"/>
        </p:style>
      </p:sp>
      <p:sp>
        <p:nvSpPr>
          <p:cNvPr id="52" name=""/>
          <p:cNvSpPr/>
          <p:nvPr/>
        </p:nvSpPr>
        <p:spPr>
          <a:xfrm>
            <a:off x="6350738" y="1959925"/>
            <a:ext cx="130963" cy="88409"/>
          </a:xfrm>
          <a:custGeom>
            <a:pathLst>
              <a:path w="130963" h="88409">
                <a:moveTo>
                  <a:pt x="130963" y="88409"/>
                </a:moveTo>
                <a:lnTo>
                  <a:pt x="0" y="57533"/>
                </a:lnTo>
                <a:lnTo>
                  <a:pt x="121633" y="0"/>
                </a:lnTo>
                <a:lnTo>
                  <a:pt x="130963" y="88409"/>
                </a:lnTo>
                <a:close/>
              </a:path>
            </a:pathLst>
          </a:custGeom>
          <a:solidFill>
            <a:srgbClr val="FFFF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53" name=""/>
          <p:cNvSpPr/>
          <p:nvPr/>
        </p:nvSpPr>
        <p:spPr>
          <a:xfrm>
            <a:off x="8875637" y="1272539"/>
            <a:ext cx="321970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solidFill>
                  <a:srgbClr val="FFFF00"/>
                </a:solidFill>
                <a:latin typeface="Nimbus Sans"/>
              </a:rPr>
              <a:t>2nd</a:t>
            </a:r>
          </a:p>
        </p:txBody>
      </p:sp>
      <p:sp>
        <p:nvSpPr>
          <p:cNvPr id="54" name=""/>
          <p:cNvSpPr/>
          <p:nvPr/>
        </p:nvSpPr>
        <p:spPr>
          <a:xfrm>
            <a:off x="8796693" y="1463039"/>
            <a:ext cx="479856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solidFill>
                  <a:srgbClr val="FFFF00"/>
                </a:solidFill>
                <a:latin typeface="Nimbus Sans"/>
              </a:rPr>
              <a:t>(gold)</a:t>
            </a:r>
          </a:p>
        </p:txBody>
      </p:sp>
      <p:sp>
        <p:nvSpPr>
          <p:cNvPr id="55" name=""/>
          <p:cNvSpPr/>
          <p:nvPr/>
        </p:nvSpPr>
        <p:spPr>
          <a:xfrm>
            <a:off x="6495991" y="983151"/>
            <a:ext cx="3823492" cy="1082121"/>
          </a:xfrm>
          <a:custGeom>
            <a:pathLst>
              <a:path w="3823492" h="1082121">
                <a:moveTo>
                  <a:pt x="3823492" y="0"/>
                </a:moveTo>
                <a:cubicBezTo>
                  <a:pt x="3587439" y="194683"/>
                  <a:pt x="3193678" y="486543"/>
                  <a:pt x="2799733" y="632288"/>
                </a:cubicBezTo>
                <a:cubicBezTo>
                  <a:pt x="1879297" y="972815"/>
                  <a:pt x="745087" y="1063333"/>
                  <a:pt x="0" y="1082121"/>
                </a:cubicBezTo>
              </a:path>
            </a:pathLst>
          </a:custGeom>
          <a:noFill/>
          <a:ln w="12700">
            <a:prstDash val="solid"/>
          </a:ln>
        </p:spPr>
        <p:style>
          <a:lnRef idx="1">
            <a:srgbClr val="FFFF00"/>
          </a:lnRef>
          <a:fillRef idx="0"/>
          <a:effectRef idx="0"/>
          <a:fontRef idx="none"/>
        </p:style>
      </p:sp>
      <p:sp>
        <p:nvSpPr>
          <p:cNvPr id="56" name=""/>
          <p:cNvSpPr/>
          <p:nvPr/>
        </p:nvSpPr>
        <p:spPr>
          <a:xfrm>
            <a:off x="6371558" y="2020780"/>
            <a:ext cx="127858" cy="88882"/>
          </a:xfrm>
          <a:custGeom>
            <a:pathLst>
              <a:path w="127858" h="88882">
                <a:moveTo>
                  <a:pt x="127858" y="88882"/>
                </a:moveTo>
                <a:lnTo>
                  <a:pt x="0" y="46965"/>
                </a:lnTo>
                <a:lnTo>
                  <a:pt x="126091" y="0"/>
                </a:lnTo>
                <a:lnTo>
                  <a:pt x="127858" y="88882"/>
                </a:lnTo>
                <a:close/>
              </a:path>
            </a:pathLst>
          </a:custGeom>
          <a:solidFill>
            <a:srgbClr val="FFFF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57" name=""/>
          <p:cNvSpPr/>
          <p:nvPr/>
        </p:nvSpPr>
        <p:spPr>
          <a:xfrm>
            <a:off x="10066477" y="1272539"/>
            <a:ext cx="282321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solidFill>
                  <a:srgbClr val="FFFF00"/>
                </a:solidFill>
                <a:latin typeface="Nimbus Sans"/>
              </a:rPr>
              <a:t>3rd</a:t>
            </a:r>
          </a:p>
        </p:txBody>
      </p:sp>
      <p:sp>
        <p:nvSpPr>
          <p:cNvPr id="58" name=""/>
          <p:cNvSpPr/>
          <p:nvPr/>
        </p:nvSpPr>
        <p:spPr>
          <a:xfrm>
            <a:off x="9967710" y="1463039"/>
            <a:ext cx="479856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solidFill>
                  <a:srgbClr val="FFFF00"/>
                </a:solidFill>
                <a:latin typeface="Nimbus Sans"/>
              </a:rPr>
              <a:t>(gold)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